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61" r:id="rId6"/>
    <p:sldId id="259" r:id="rId7"/>
    <p:sldId id="262" r:id="rId8"/>
    <p:sldId id="263" r:id="rId9"/>
    <p:sldId id="265" r:id="rId10"/>
    <p:sldId id="260" r:id="rId11"/>
    <p:sldId id="266" r:id="rId12"/>
    <p:sldId id="267" r:id="rId13"/>
    <p:sldId id="268" r:id="rId14"/>
    <p:sldId id="270" r:id="rId15"/>
    <p:sldId id="271" r:id="rId16"/>
    <p:sldId id="280" r:id="rId17"/>
    <p:sldId id="272" r:id="rId18"/>
    <p:sldId id="274" r:id="rId19"/>
    <p:sldId id="275" r:id="rId20"/>
    <p:sldId id="276" r:id="rId21"/>
    <p:sldId id="277" r:id="rId22"/>
    <p:sldId id="28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7F129C-05A7-4F4A-B60A-C5FEC557355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CC218C-C2D5-4382-92F3-57942BA712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OYoFZfNEy_gnhUrdfIBI08hM5CjERgzY?usp=sharin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146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Порядок организации безопасных условий воспитания и образования в дошкольном учреждении для детей с </a:t>
            </a:r>
            <a:r>
              <a:rPr lang="ru-RU" sz="4000" dirty="0" err="1" smtClean="0"/>
              <a:t>фенилкетонурией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714884"/>
            <a:ext cx="7854696" cy="1752600"/>
          </a:xfrm>
        </p:spPr>
        <p:txBody>
          <a:bodyPr/>
          <a:lstStyle/>
          <a:p>
            <a:r>
              <a:rPr lang="ru-RU" dirty="0" smtClean="0"/>
              <a:t>Заведующий МКДОУ </a:t>
            </a:r>
            <a:r>
              <a:rPr lang="ru-RU" dirty="0" err="1" smtClean="0"/>
              <a:t>д\с</a:t>
            </a:r>
            <a:r>
              <a:rPr lang="ru-RU" dirty="0" smtClean="0"/>
              <a:t> №234 «Кроха»,</a:t>
            </a:r>
          </a:p>
          <a:p>
            <a:r>
              <a:rPr lang="ru-RU" dirty="0" err="1" smtClean="0"/>
              <a:t>Цепелева</a:t>
            </a:r>
            <a:r>
              <a:rPr lang="ru-RU" dirty="0" smtClean="0"/>
              <a:t> </a:t>
            </a:r>
            <a:r>
              <a:rPr lang="ru-RU" dirty="0" err="1" smtClean="0"/>
              <a:t>Иляна</a:t>
            </a:r>
            <a:r>
              <a:rPr lang="ru-RU" dirty="0" smtClean="0"/>
              <a:t>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Аминокислотная смесь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071678"/>
            <a:ext cx="3314696" cy="4176722"/>
          </a:xfrm>
        </p:spPr>
        <p:txBody>
          <a:bodyPr/>
          <a:lstStyle/>
          <a:p>
            <a:pPr algn="just"/>
            <a:r>
              <a:rPr lang="ru-RU" dirty="0" smtClean="0"/>
              <a:t>Постановление Правительства РФ от 30.07.1994 г. №890 «О государственной поддержке развития медицинской промышленности и улучшения обеспечения населения и учреждений здравоохранения лекарственными средствами и изделиями медицинского назначения</a:t>
            </a:r>
            <a:endParaRPr lang="ru-RU" dirty="0"/>
          </a:p>
        </p:txBody>
      </p:sp>
      <p:pic>
        <p:nvPicPr>
          <p:cNvPr id="5" name="Содержимое 4" descr="свидетельство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428604"/>
            <a:ext cx="4505810" cy="6195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3429024" cy="28575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Договор об образовании по образовательным программам дошкольного образования</a:t>
            </a:r>
            <a:endParaRPr lang="ru-RU" sz="2400" b="1" dirty="0"/>
          </a:p>
        </p:txBody>
      </p:sp>
      <p:pic>
        <p:nvPicPr>
          <p:cNvPr id="2051" name="Picture 3" descr="C:\Users\Наталья\Desktop\дог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4941319"/>
            <a:ext cx="5715039" cy="1771394"/>
          </a:xfrm>
          <a:prstGeom prst="rect">
            <a:avLst/>
          </a:prstGeom>
          <a:noFill/>
        </p:spPr>
      </p:pic>
      <p:pic>
        <p:nvPicPr>
          <p:cNvPr id="10" name="Содержимое 9" descr="дог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7584">
            <a:off x="3699035" y="829661"/>
            <a:ext cx="5163817" cy="423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Приказ по детям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714488"/>
            <a:ext cx="2743200" cy="895344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О зачислении воспитанника и назначении родительской платы</a:t>
            </a:r>
          </a:p>
          <a:p>
            <a:endParaRPr lang="ru-RU" dirty="0" smtClean="0"/>
          </a:p>
        </p:txBody>
      </p:sp>
      <p:pic>
        <p:nvPicPr>
          <p:cNvPr id="5" name="Содержимое 4" descr="приказ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90752" y="722108"/>
            <a:ext cx="4072647" cy="59216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3286124"/>
            <a:ext cx="2928958" cy="11620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Приказ по основной 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85786" y="4572008"/>
            <a:ext cx="2743200" cy="150019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разработке специального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10-ти дневного меню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1400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 организации питания воспитанника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 ФКУ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00108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Условия для поддержания функционального состояния пребывания воспитанника с ФКУ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Формирование команды персонала для сопровождения воспитанника с ФКУ: </a:t>
            </a:r>
          </a:p>
          <a:p>
            <a:pPr>
              <a:buNone/>
            </a:pPr>
            <a:r>
              <a:rPr lang="ru-RU" sz="2400" dirty="0" smtClean="0"/>
              <a:t>ответственный за разработку 10-ти дневного меню</a:t>
            </a:r>
          </a:p>
          <a:p>
            <a:pPr>
              <a:buNone/>
            </a:pPr>
            <a:r>
              <a:rPr lang="ru-RU" sz="2400" dirty="0" smtClean="0"/>
              <a:t>ответственный за разработку технологических карт</a:t>
            </a:r>
          </a:p>
          <a:p>
            <a:pPr>
              <a:buNone/>
            </a:pPr>
            <a:r>
              <a:rPr lang="ru-RU" sz="2400" dirty="0" smtClean="0"/>
              <a:t>ответственный за контракты на поставку специальных продуктов питания</a:t>
            </a:r>
          </a:p>
          <a:p>
            <a:pPr>
              <a:buNone/>
            </a:pPr>
            <a:r>
              <a:rPr lang="ru-RU" sz="2400" dirty="0" smtClean="0"/>
              <a:t>ответственный за хранение продуктов на пищеблоке и выдачу их ответственным за приготовление пищи</a:t>
            </a:r>
          </a:p>
          <a:p>
            <a:pPr>
              <a:buNone/>
            </a:pPr>
            <a:r>
              <a:rPr lang="ru-RU" sz="2400" dirty="0" smtClean="0"/>
              <a:t>ответственный за приготовление пищи</a:t>
            </a:r>
          </a:p>
          <a:p>
            <a:pPr>
              <a:buNone/>
            </a:pPr>
            <a:r>
              <a:rPr lang="ru-RU" sz="2400" dirty="0" smtClean="0"/>
              <a:t>ответственный за приготовление аминокислотной смеси</a:t>
            </a:r>
          </a:p>
          <a:p>
            <a:pPr>
              <a:buNone/>
            </a:pPr>
            <a:r>
              <a:rPr lang="ru-RU" sz="2400" dirty="0" smtClean="0"/>
              <a:t>ответственный за кормление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1162050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Организация условий на пищеблоке: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643338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хранение продуктов в специальном месте или контейнерах</a:t>
            </a:r>
          </a:p>
          <a:p>
            <a:endParaRPr lang="ru-RU" sz="2000" dirty="0" smtClean="0"/>
          </a:p>
          <a:p>
            <a:r>
              <a:rPr lang="ru-RU" sz="2000" dirty="0" smtClean="0"/>
              <a:t>приобретение дополнительного оборудования</a:t>
            </a:r>
          </a:p>
          <a:p>
            <a:endParaRPr lang="ru-RU" sz="2000" dirty="0" smtClean="0"/>
          </a:p>
          <a:p>
            <a:r>
              <a:rPr lang="ru-RU" sz="2000" dirty="0" smtClean="0"/>
              <a:t>хранение посуды и кухонной утвари на отдельных полках с маркировкой ФКУ без контакта с другими кухонными предметами</a:t>
            </a:r>
          </a:p>
          <a:p>
            <a:endParaRPr lang="ru-RU" sz="2000" dirty="0" smtClean="0"/>
          </a:p>
          <a:p>
            <a:r>
              <a:rPr lang="ru-RU" sz="2000" dirty="0" smtClean="0"/>
              <a:t>хранение аминокислотной смеси</a:t>
            </a:r>
          </a:p>
          <a:p>
            <a:endParaRPr lang="ru-RU" dirty="0"/>
          </a:p>
        </p:txBody>
      </p:sp>
      <p:pic>
        <p:nvPicPr>
          <p:cNvPr id="5" name="Содержимое 4" descr="кух обор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416456">
            <a:off x="3936546" y="1632708"/>
            <a:ext cx="5089086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1162050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Организация условий в группе: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643338" cy="45720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организация места для хранения столовой посуды и приборов</a:t>
            </a:r>
          </a:p>
          <a:p>
            <a:endParaRPr lang="ru-RU" sz="2000" dirty="0" smtClean="0"/>
          </a:p>
          <a:p>
            <a:r>
              <a:rPr lang="ru-RU" sz="2000" dirty="0" smtClean="0"/>
              <a:t>персональная столовая посуда и приборы с нанесением маркировки </a:t>
            </a:r>
          </a:p>
          <a:p>
            <a:endParaRPr lang="ru-RU" sz="2000" dirty="0" smtClean="0"/>
          </a:p>
          <a:p>
            <a:r>
              <a:rPr lang="ru-RU" sz="2000" dirty="0" smtClean="0"/>
              <a:t>недопущение контакта с другими кухонными предметами</a:t>
            </a:r>
          </a:p>
          <a:p>
            <a:endParaRPr lang="ru-RU" sz="2000" dirty="0" smtClean="0"/>
          </a:p>
          <a:p>
            <a:r>
              <a:rPr lang="ru-RU" sz="2000" dirty="0" smtClean="0"/>
              <a:t>отдельный инвентарь для мытья посуды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714620"/>
            <a:ext cx="2965615" cy="396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Наталья\Downloads\IMG-20210414-WA004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2768224" cy="3690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chpitanie.ru/catalog/626236dda3e423a77e6747786d1643e4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echpitanie.ru/catalog/5831f4516175c9dcbb1c436b03dcd69a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6401"/>
            <a:ext cx="1905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chpitanie.ru/catalog/80b75c423056106d412a344f98bc4db8_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712" y="4149080"/>
            <a:ext cx="1438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echpitanie.ru/catalog/08b553a75e08030f6b222a9195f0d369_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434" y="4293096"/>
            <a:ext cx="1228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echpitanie.ru/catalog/f8c9482767053ada4cc8456db3d1ad51_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48111"/>
            <a:ext cx="1905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lechpitanie.ru/catalog/81eb879db2cfb3c86d291d697dbae77e_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02671"/>
            <a:ext cx="1905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979" y="836712"/>
            <a:ext cx="7812360" cy="11620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Низкобелковая,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безглютеновая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продукция ООО «Клевер»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41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8619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Примерное 10-ти дневное меню воспитанника с ФКУ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drive.google.com/drive/folders/1OYoFZfNEy_gnhUrdfIBI08hM5CjERgzY?usp=sharing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видетельство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-34263"/>
            <a:ext cx="8858312" cy="6892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свидетельств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1904"/>
            <a:ext cx="9143999" cy="375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2000" dirty="0" err="1" smtClean="0">
                <a:latin typeface="+mn-lt"/>
              </a:rPr>
              <a:t>Фенилкетонурия</a:t>
            </a:r>
            <a:r>
              <a:rPr lang="ru-RU" sz="2000" dirty="0" smtClean="0">
                <a:latin typeface="+mn-lt"/>
              </a:rPr>
              <a:t> -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наследственное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заболевание, обусловленное нарушением обмена </a:t>
            </a:r>
            <a:r>
              <a:rPr lang="ru-RU" sz="20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фенилаланина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/>
                <a:cs typeface="+mn-cs"/>
              </a:rPr>
              <a:t>с последующим тяжелым поражением ЦНС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1026" name="Picture 2" descr="C:\Users\1068129\Desktop\slid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478" y="1686252"/>
            <a:ext cx="6812922" cy="50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808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аталья\Desktop\меню фку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4357" y="-785850"/>
            <a:ext cx="7772400" cy="8343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меню с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64390" y="-950128"/>
            <a:ext cx="7272334" cy="8343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риказ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90752" y="722108"/>
            <a:ext cx="4072647" cy="59216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1643050"/>
            <a:ext cx="2928958" cy="11620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Приказ по основной 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14348" y="3286124"/>
            <a:ext cx="2743200" cy="150019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разработке специального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10-ти дневного меню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1400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 организации питания воспитанника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 ФКУ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14884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Нормативная документация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Конвенция ООН ст.24, Конституция РФ;</a:t>
            </a:r>
          </a:p>
          <a:p>
            <a:r>
              <a:rPr lang="ru-RU" dirty="0" smtClean="0"/>
              <a:t>Государственная программа РФ «Доступная среда» на 2011 – 2020гг, программы субъектов РФ;</a:t>
            </a:r>
          </a:p>
          <a:p>
            <a:r>
              <a:rPr lang="ru-RU" dirty="0" smtClean="0"/>
              <a:t>ФЗ №273-ФЗ «Об образовании в Российской Федерации» часть 2 статьи 41, п.4 статьи 41;</a:t>
            </a:r>
          </a:p>
          <a:p>
            <a:r>
              <a:rPr lang="ru-RU" dirty="0" smtClean="0"/>
              <a:t>Постановление  Главного государственного санитарного врача РФ от 27.10.2020 №32 «Об утверждении СанПиН 2.3/2.4.3590-20 «Санитарно-эпидемиологические требования к организации общественного питания населения»п.8.2.;</a:t>
            </a:r>
          </a:p>
          <a:p>
            <a:r>
              <a:rPr lang="ru-RU" dirty="0" smtClean="0"/>
              <a:t>Постановление Правительства Новосибирской области от 01.06.2011 №299-п «Об организации социальной помощи семьям, воспитывающим детей с наследственными заболеваниями: </a:t>
            </a:r>
            <a:r>
              <a:rPr lang="ru-RU" dirty="0" err="1" smtClean="0"/>
              <a:t>целиакией</a:t>
            </a:r>
            <a:r>
              <a:rPr lang="ru-RU" dirty="0" smtClean="0"/>
              <a:t>, </a:t>
            </a:r>
            <a:r>
              <a:rPr lang="ru-RU" dirty="0" err="1" smtClean="0"/>
              <a:t>муковисцидозом</a:t>
            </a:r>
            <a:r>
              <a:rPr lang="ru-RU" dirty="0" smtClean="0"/>
              <a:t>, </a:t>
            </a:r>
            <a:r>
              <a:rPr lang="ru-RU" dirty="0" err="1" smtClean="0"/>
              <a:t>фенилкетонурией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00115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Правила приема в ОО осуществляющую образовательную деятельность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786874" cy="38957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ФЗ №273-ФЗ «Об образовании в Российской Федерации»;</a:t>
            </a:r>
          </a:p>
          <a:p>
            <a:r>
              <a:rPr lang="ru-RU" sz="2400" dirty="0" smtClean="0"/>
              <a:t>Постановление Правительства РФ от 28.07.2018 г. №884;</a:t>
            </a:r>
          </a:p>
          <a:p>
            <a:r>
              <a:rPr lang="ru-RU" sz="2400" dirty="0" smtClean="0"/>
              <a:t>Приказ Министерства просвещения РФ от 15.05.2020 №236 «Об утверждении Порядка приема на обучение по ОО ДО»;</a:t>
            </a:r>
          </a:p>
          <a:p>
            <a:r>
              <a:rPr lang="ru-RU" sz="2400" dirty="0" smtClean="0"/>
              <a:t>Постановление №1400 от 17.04.2019 г. «О порядке комплектования МОО г. Новосибирска, реализующих ООП ДО»;</a:t>
            </a:r>
          </a:p>
          <a:p>
            <a:r>
              <a:rPr lang="ru-RU" sz="2400" dirty="0" smtClean="0"/>
              <a:t>Устава ДОУ.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5756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Порядок организации условий пребывания, воспитания и образования детей с </a:t>
            </a:r>
            <a:r>
              <a:rPr lang="ru-RU" sz="5400" dirty="0" err="1" smtClean="0"/>
              <a:t>фенилкетонурией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Зачисление в детский сад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Путевка-направление;</a:t>
            </a:r>
          </a:p>
          <a:p>
            <a:r>
              <a:rPr lang="ru-RU" dirty="0" smtClean="0"/>
              <a:t>Оригиналы и копии документов в соответствии с нормативными документами;</a:t>
            </a:r>
          </a:p>
          <a:p>
            <a:r>
              <a:rPr lang="ru-RU" dirty="0" smtClean="0"/>
              <a:t>Заявление о приеме воспитанника от родителя (законного представителя);</a:t>
            </a:r>
          </a:p>
          <a:p>
            <a:pPr lvl="0">
              <a:buClr>
                <a:srgbClr val="0BD0D9"/>
              </a:buClr>
            </a:pPr>
            <a:r>
              <a:rPr lang="ru-RU" sz="2400" dirty="0">
                <a:solidFill>
                  <a:prstClr val="black"/>
                </a:solidFill>
              </a:rPr>
              <a:t>Заключение врача-генетика и прилагаемые к ней рекомендательные документы;</a:t>
            </a:r>
          </a:p>
          <a:p>
            <a:r>
              <a:rPr lang="ru-RU" dirty="0" smtClean="0"/>
              <a:t>Заявление о создании специальных (индивидуальных) образовательных условий пребывания воспитанника;</a:t>
            </a:r>
          </a:p>
          <a:p>
            <a:r>
              <a:rPr lang="ru-RU" dirty="0" smtClean="0"/>
              <a:t>Договор об образовании по образовательным программам дошкольного образования; </a:t>
            </a:r>
          </a:p>
          <a:p>
            <a:r>
              <a:rPr lang="ru-RU" dirty="0" smtClean="0"/>
              <a:t>Приказ о зачислении;</a:t>
            </a:r>
          </a:p>
          <a:p>
            <a:r>
              <a:rPr lang="ru-RU" dirty="0" smtClean="0"/>
              <a:t>Приказ о разработке 10-ти дневного меню;</a:t>
            </a:r>
          </a:p>
          <a:p>
            <a:r>
              <a:rPr lang="ru-RU" dirty="0" smtClean="0"/>
              <a:t>Приказ об организации питания.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7364"/>
            <a:ext cx="4286248" cy="264320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Заявление о приеме воспитанника от родителя </a:t>
            </a:r>
            <a:br>
              <a:rPr lang="ru-RU" sz="3200" dirty="0" smtClean="0"/>
            </a:br>
            <a:r>
              <a:rPr lang="ru-RU" sz="3200" dirty="0" smtClean="0"/>
              <a:t>(законного представителя)</a:t>
            </a:r>
            <a:endParaRPr lang="ru-RU" sz="3200" dirty="0"/>
          </a:p>
        </p:txBody>
      </p:sp>
      <p:pic>
        <p:nvPicPr>
          <p:cNvPr id="6" name="Содержимое 5" descr="ЗАЯВЛЕНИЕ о приеме.do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796535"/>
            <a:ext cx="3857652" cy="581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7562"/>
            <a:ext cx="414337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Заявление о создании специальных (индивидуальных) образовательных условий пребывания воспитанника</a:t>
            </a:r>
            <a:endParaRPr lang="ru-RU" sz="3200" dirty="0"/>
          </a:p>
        </p:txBody>
      </p:sp>
      <p:pic>
        <p:nvPicPr>
          <p:cNvPr id="6" name="Содержимое 5" descr="спец усл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714356"/>
            <a:ext cx="4632048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842946"/>
          </a:xfrm>
        </p:spPr>
        <p:txBody>
          <a:bodyPr/>
          <a:lstStyle/>
          <a:p>
            <a:pPr algn="ctr"/>
            <a:r>
              <a:rPr lang="ru-RU" sz="2800" dirty="0" smtClean="0"/>
              <a:t>Заключение врача-генетика и прилагаемые к ней рекомендательные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2857520" cy="4572000"/>
          </a:xfrm>
        </p:spPr>
        <p:txBody>
          <a:bodyPr/>
          <a:lstStyle/>
          <a:p>
            <a:r>
              <a:rPr lang="ru-RU" dirty="0" smtClean="0"/>
              <a:t>Заключение врача-генетика</a:t>
            </a:r>
          </a:p>
          <a:p>
            <a:endParaRPr lang="ru-RU" dirty="0" smtClean="0"/>
          </a:p>
          <a:p>
            <a:r>
              <a:rPr lang="ru-RU" dirty="0" smtClean="0"/>
              <a:t>Справка МСЭ об установлении инвалидности</a:t>
            </a:r>
          </a:p>
          <a:p>
            <a:endParaRPr lang="ru-RU" dirty="0" smtClean="0"/>
          </a:p>
          <a:p>
            <a:r>
              <a:rPr lang="ru-RU" dirty="0" smtClean="0"/>
              <a:t>Пищевой светофор</a:t>
            </a:r>
          </a:p>
          <a:p>
            <a:endParaRPr lang="ru-RU" dirty="0" smtClean="0"/>
          </a:p>
          <a:p>
            <a:r>
              <a:rPr lang="ru-RU" dirty="0" smtClean="0"/>
              <a:t>Примерное меню или перечень блюд имеющихся в питании  ребенка до зачисления в детский сад</a:t>
            </a:r>
          </a:p>
          <a:p>
            <a:endParaRPr lang="ru-RU" dirty="0" smtClean="0"/>
          </a:p>
          <a:p>
            <a:r>
              <a:rPr lang="ru-RU" dirty="0" smtClean="0"/>
              <a:t>Назначение врача-генетика приема специальной аминокислотной смеси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крас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6043">
            <a:off x="3114638" y="1532695"/>
            <a:ext cx="4179035" cy="4572000"/>
          </a:xfrm>
        </p:spPr>
      </p:pic>
      <p:pic>
        <p:nvPicPr>
          <p:cNvPr id="1026" name="Picture 2" descr="C:\Users\Наталья\Desktop\жел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14">
            <a:off x="3721377" y="2578044"/>
            <a:ext cx="4081486" cy="2784920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зел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884">
            <a:off x="4750921" y="3608144"/>
            <a:ext cx="4139592" cy="4131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572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Порядок организации безопасных условий воспитания и образования в дошкольном учреждении для детей с фенилкетонурией</vt:lpstr>
      <vt:lpstr>Фенилкетонурия - наследственное заболевание, обусловленное нарушением обмена фенилаланина, с последующим тяжелым поражением ЦНС </vt:lpstr>
      <vt:lpstr>Нормативная документация</vt:lpstr>
      <vt:lpstr>Правила приема в ОО осуществляющую образовательную деятельность</vt:lpstr>
      <vt:lpstr>Порядок организации условий пребывания, воспитания и образования детей с фенилкетонурией</vt:lpstr>
      <vt:lpstr>Зачисление в детский сад</vt:lpstr>
      <vt:lpstr>Заявление о приеме воспитанника от родителя  (законного представителя)</vt:lpstr>
      <vt:lpstr>Заявление о создании специальных (индивидуальных) образовательных условий пребывания воспитанника</vt:lpstr>
      <vt:lpstr>Заключение врача-генетика и прилагаемые к ней рекомендательные документы</vt:lpstr>
      <vt:lpstr>Аминокислотная смесь</vt:lpstr>
      <vt:lpstr>Договор об образовании по образовательным программам дошкольного образования</vt:lpstr>
      <vt:lpstr>Приказ по детям</vt:lpstr>
      <vt:lpstr>Условия для поддержания функционального состояния пребывания воспитанника с ФКУ </vt:lpstr>
      <vt:lpstr> Организация условий на пищеблоке: </vt:lpstr>
      <vt:lpstr> Организация условий в группе: </vt:lpstr>
      <vt:lpstr>Слайд 16</vt:lpstr>
      <vt:lpstr>Примерное 10-ти дневное меню воспитанника с ФКУ  https://drive.google.com/drive/folders/1OYoFZfNEy_gnhUrdfIBI08hM5CjERgzY?usp=sharing 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организации безопасных условий воспитания и образования в дошкольном учреждении для детей с фенилкетонурией</dc:title>
  <dc:creator>Windows User</dc:creator>
  <cp:lastModifiedBy>Windows User</cp:lastModifiedBy>
  <cp:revision>62</cp:revision>
  <dcterms:created xsi:type="dcterms:W3CDTF">2021-04-14T02:19:55Z</dcterms:created>
  <dcterms:modified xsi:type="dcterms:W3CDTF">2021-04-15T01:37:53Z</dcterms:modified>
</cp:coreProperties>
</file>